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305" r:id="rId24"/>
    <p:sldId id="281"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51" r:id="rId43"/>
    <p:sldId id="336" r:id="rId44"/>
    <p:sldId id="337" r:id="rId45"/>
    <p:sldId id="365" r:id="rId46"/>
    <p:sldId id="350" r:id="rId47"/>
    <p:sldId id="359" r:id="rId48"/>
    <p:sldId id="352" r:id="rId49"/>
    <p:sldId id="363" r:id="rId50"/>
    <p:sldId id="364" r:id="rId51"/>
    <p:sldId id="356" r:id="rId52"/>
    <p:sldId id="362" r:id="rId53"/>
    <p:sldId id="368" r:id="rId54"/>
    <p:sldId id="293" r:id="rId55"/>
    <p:sldId id="303" r:id="rId56"/>
    <p:sldId id="304" r:id="rId57"/>
    <p:sldId id="370" r:id="rId58"/>
    <p:sldId id="354" r:id="rId59"/>
    <p:sldId id="344" r:id="rId60"/>
    <p:sldId id="345" r:id="rId61"/>
    <p:sldId id="340"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D1797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varScale="1">
        <p:scale>
          <a:sx n="78" d="100"/>
          <a:sy n="78" d="100"/>
        </p:scale>
        <p:origin x="1138" y="72"/>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chemeClr val="accent1"/>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03/02/2021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03/02/2021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58.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chart" Target="../charts/char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www.elifleurant.com/" TargetMode="External"/><Relationship Id="rId7"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hart" Target="../charts/chart5.xml"/><Relationship Id="rId10" Type="http://schemas.openxmlformats.org/officeDocument/2006/relationships/image" Target="../media/image84.svg"/><Relationship Id="rId4" Type="http://schemas.openxmlformats.org/officeDocument/2006/relationships/image" Target="../media/image79.png"/><Relationship Id="rId9"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8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jpeg"/><Relationship Id="rId4" Type="http://schemas.openxmlformats.org/officeDocument/2006/relationships/hyperlink" Target="https://florvilhaveson.fr.gd/" TargetMode="External"/></Relationships>
</file>

<file path=ppt/slides/_rels/slide4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chart" Target="../charts/chart8.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89.sv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89.sv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4.png"/><Relationship Id="rId1" Type="http://schemas.openxmlformats.org/officeDocument/2006/relationships/slideLayout" Target="../slideLayouts/slideLayout6.xml"/><Relationship Id="rId5" Type="http://schemas.openxmlformats.org/officeDocument/2006/relationships/image" Target="../media/image38.sv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6.sv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twitter.com/hashtag/covidpo&#232;me?src=hashtag_click" TargetMode="External"/><Relationship Id="rId4" Type="http://schemas.openxmlformats.org/officeDocument/2006/relationships/image" Target="../media/image96.sv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Sur la base d’une liste de référence web</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1934501"/>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876981" y="2961346"/>
            <a:ext cx="4866968" cy="3046988"/>
          </a:xfrm>
          <a:prstGeom prst="rect">
            <a:avLst/>
          </a:prstGeom>
          <a:noFill/>
        </p:spPr>
        <p:txBody>
          <a:bodyPr wrap="square" rtlCol="0">
            <a:spAutoFit/>
          </a:bodyPr>
          <a:lstStyle/>
          <a:p>
            <a:r>
              <a:rPr lang="fr-FR" sz="2400" dirty="0"/>
              <a:t> Visualiser les contenus est-il une solution ?</a:t>
            </a:r>
          </a:p>
          <a:p>
            <a:endParaRPr lang="fr-FR" sz="2400" dirty="0"/>
          </a:p>
          <a:p>
            <a:endParaRPr lang="fr-FR" sz="2400" dirty="0"/>
          </a:p>
          <a:p>
            <a:r>
              <a:rPr lang="fr-FR" sz="2400" dirty="0"/>
              <a:t>Un manque de connaissances sur les discours inscrits dans l’espaces numériques, risque de </a:t>
            </a:r>
            <a:r>
              <a:rPr lang="fr-FR" sz="2400" dirty="0" err="1"/>
              <a:t>brouahah</a:t>
            </a:r>
            <a:endParaRPr lang="fr-FR" sz="2400" dirty="0"/>
          </a:p>
          <a:p>
            <a:endParaRPr lang="fr-FR" sz="2400"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Sources et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a:extLst>
              <a:ext uri="{FF2B5EF4-FFF2-40B4-BE49-F238E27FC236}">
                <a16:creationId xmlns:a16="http://schemas.microsoft.com/office/drawing/2014/main" id="{50B81B4A-DEAC-48D0-B55A-CD2E8FA6C136}"/>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5" name="Graphic 14">
            <a:extLst>
              <a:ext uri="{FF2B5EF4-FFF2-40B4-BE49-F238E27FC236}">
                <a16:creationId xmlns:a16="http://schemas.microsoft.com/office/drawing/2014/main" id="{56B076BF-A044-430C-BD32-1023634F59F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24</a:t>
            </a:fld>
            <a:endParaRPr lang="en-US" dirty="0"/>
          </a:p>
        </p:txBody>
      </p:sp>
      <p:pic>
        <p:nvPicPr>
          <p:cNvPr id="5" name="Picture 4">
            <a:extLst>
              <a:ext uri="{FF2B5EF4-FFF2-40B4-BE49-F238E27FC236}">
                <a16:creationId xmlns:a16="http://schemas.microsoft.com/office/drawing/2014/main" id="{E65C7F9E-6CC9-4038-A786-F7BF3EFC0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693423849"/>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318754"/>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a:t>
            </a:r>
          </a:p>
          <a:p>
            <a:r>
              <a:rPr lang="fr-FR" sz="2800" dirty="0"/>
              <a:t>autour d’un double cursus en Humanités Numériques</a:t>
            </a:r>
          </a:p>
        </p:txBody>
      </p:sp>
      <p:sp>
        <p:nvSpPr>
          <p:cNvPr id="4" name="Rectangle 3"/>
          <p:cNvSpPr/>
          <p:nvPr/>
        </p:nvSpPr>
        <p:spPr>
          <a:xfrm>
            <a:off x="2465433" y="1345465"/>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98290"/>
            <a:ext cx="1209868" cy="5115696"/>
          </a:xfrm>
          <a:prstGeom prst="rect">
            <a:avLst/>
          </a:prstGeom>
        </p:spPr>
      </p:pic>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une littérature en langues</a:t>
            </a:r>
          </a:p>
        </p:txBody>
      </p:sp>
      <p:graphicFrame>
        <p:nvGraphicFramePr>
          <p:cNvPr id="12" name="Graphique 11"/>
          <p:cNvGraphicFramePr>
            <a:graphicFrameLocks/>
          </p:cNvGraphicFramePr>
          <p:nvPr>
            <p:extLst>
              <p:ext uri="{D42A27DB-BD31-4B8C-83A1-F6EECF244321}">
                <p14:modId xmlns:p14="http://schemas.microsoft.com/office/powerpoint/2010/main" val="2323464300"/>
              </p:ext>
            </p:extLst>
          </p:nvPr>
        </p:nvGraphicFramePr>
        <p:xfrm>
          <a:off x="5951141" y="2735927"/>
          <a:ext cx="4461822" cy="2663885"/>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698904665"/>
              </p:ext>
            </p:extLst>
          </p:nvPr>
        </p:nvGraphicFramePr>
        <p:xfrm>
          <a:off x="857042" y="2429670"/>
          <a:ext cx="3908334" cy="2424306"/>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pic>
        <p:nvPicPr>
          <p:cNvPr id="10" name="Graphic 9">
            <a:extLst>
              <a:ext uri="{FF2B5EF4-FFF2-40B4-BE49-F238E27FC236}">
                <a16:creationId xmlns:a16="http://schemas.microsoft.com/office/drawing/2014/main" id="{DAF2A493-20B2-4F0D-B659-16203D90CC9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60206"/>
            <a:ext cx="1209868" cy="5109965"/>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francophone</a:t>
            </a:r>
          </a:p>
        </p:txBody>
      </p:sp>
      <p:pic>
        <p:nvPicPr>
          <p:cNvPr id="14" name="Graphic 13">
            <a:extLst>
              <a:ext uri="{FF2B5EF4-FFF2-40B4-BE49-F238E27FC236}">
                <a16:creationId xmlns:a16="http://schemas.microsoft.com/office/drawing/2014/main" id="{18F98ACA-18B3-4CC0-B80C-171C08EB82C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42</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227114881"/>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pic>
        <p:nvPicPr>
          <p:cNvPr id="7" name="Picture 9">
            <a:extLst>
              <a:ext uri="{FF2B5EF4-FFF2-40B4-BE49-F238E27FC236}">
                <a16:creationId xmlns:a16="http://schemas.microsoft.com/office/drawing/2014/main" id="{F3357D3A-7478-498C-BD3A-BC75AC0AEB9A}"/>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68794"/>
            <a:ext cx="1209868" cy="5287556"/>
          </a:xfrm>
          <a:prstGeom prst="rect">
            <a:avLst/>
          </a:prstGeom>
        </p:spPr>
      </p:pic>
      <p:sp>
        <p:nvSpPr>
          <p:cNvPr id="8" name="Title 1">
            <a:extLst>
              <a:ext uri="{FF2B5EF4-FFF2-40B4-BE49-F238E27FC236}">
                <a16:creationId xmlns:a16="http://schemas.microsoft.com/office/drawing/2014/main" id="{4F6864C2-2C88-4300-9D45-66B4C06AA625}"/>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Un corpus d’acteurs « institutionnalisés »</a:t>
            </a:r>
          </a:p>
        </p:txBody>
      </p:sp>
      <p:pic>
        <p:nvPicPr>
          <p:cNvPr id="9" name="Graphic 8">
            <a:extLst>
              <a:ext uri="{FF2B5EF4-FFF2-40B4-BE49-F238E27FC236}">
                <a16:creationId xmlns:a16="http://schemas.microsoft.com/office/drawing/2014/main" id="{D59CD807-3A4D-493D-A02C-1484D6A483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36525"/>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150374"/>
            <a:ext cx="1209868" cy="5205976"/>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43</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5776695" y="1314936"/>
            <a:ext cx="5245136" cy="4943965"/>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0" name="Graphic 9">
            <a:extLst>
              <a:ext uri="{FF2B5EF4-FFF2-40B4-BE49-F238E27FC236}">
                <a16:creationId xmlns:a16="http://schemas.microsoft.com/office/drawing/2014/main" id="{E5C07A38-CF8C-4C37-923C-24AE7CF6585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Utilisation des données bibliographiques d’île en île</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a:t>
            </a:r>
            <a:r>
              <a:rPr lang="fr-FR" i="1" dirty="0" err="1">
                <a:latin typeface="TimesNewRomanPS-ItalicMT"/>
              </a:rPr>
              <a:t>Gephi</a:t>
            </a:r>
            <a:r>
              <a:rPr lang="fr-FR" i="1" dirty="0">
                <a:latin typeface="TimesNewRomanPS-ItalicMT"/>
              </a:rPr>
              <a:t> :</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45</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11042100" cy="623400"/>
          </a:xfrm>
        </p:spPr>
        <p:txBody>
          <a:bodyPr>
            <a:normAutofit fontScale="90000"/>
          </a:bodyPr>
          <a:lstStyle/>
          <a:p>
            <a:r>
              <a:rPr lang="fr-FR" dirty="0"/>
              <a:t>Pages personnelles issues de SPLA - </a:t>
            </a:r>
            <a:r>
              <a:rPr lang="fr-FR" sz="22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457253" y="1068425"/>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3648935207"/>
              </p:ext>
            </p:extLst>
          </p:nvPr>
        </p:nvGraphicFramePr>
        <p:xfrm>
          <a:off x="3252630" y="1475793"/>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3"/>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4"/>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475743554"/>
              </p:ext>
            </p:extLst>
          </p:nvPr>
        </p:nvGraphicFramePr>
        <p:xfrm>
          <a:off x="59036" y="1201246"/>
          <a:ext cx="3605161" cy="2184801"/>
        </p:xfrm>
        <a:graphic>
          <a:graphicData uri="http://schemas.openxmlformats.org/drawingml/2006/chart">
            <c:chart xmlns:c="http://schemas.openxmlformats.org/drawingml/2006/chart" xmlns:r="http://schemas.openxmlformats.org/officeDocument/2006/relationships" r:id="rId5"/>
          </a:graphicData>
        </a:graphic>
      </p:graphicFrame>
      <p:pic>
        <p:nvPicPr>
          <p:cNvPr id="3" name="Picture 2">
            <a:extLst>
              <a:ext uri="{FF2B5EF4-FFF2-40B4-BE49-F238E27FC236}">
                <a16:creationId xmlns:a16="http://schemas.microsoft.com/office/drawing/2014/main" id="{5E1D53D6-1A03-486A-AEB5-26D417959116}"/>
              </a:ext>
            </a:extLst>
          </p:cNvPr>
          <p:cNvPicPr>
            <a:picLocks noChangeAspect="1"/>
          </p:cNvPicPr>
          <p:nvPr/>
        </p:nvPicPr>
        <p:blipFill>
          <a:blip r:embed="rId6"/>
          <a:stretch>
            <a:fillRect/>
          </a:stretch>
        </p:blipFill>
        <p:spPr>
          <a:xfrm>
            <a:off x="4835103" y="3512195"/>
            <a:ext cx="3420090" cy="2338495"/>
          </a:xfrm>
          <a:prstGeom prst="rect">
            <a:avLst/>
          </a:prstGeom>
        </p:spPr>
      </p:pic>
      <p:pic>
        <p:nvPicPr>
          <p:cNvPr id="4" name="Picture 3">
            <a:extLst>
              <a:ext uri="{FF2B5EF4-FFF2-40B4-BE49-F238E27FC236}">
                <a16:creationId xmlns:a16="http://schemas.microsoft.com/office/drawing/2014/main" id="{867FB172-6415-4932-8542-55CB8FADBEF9}"/>
              </a:ext>
            </a:extLst>
          </p:cNvPr>
          <p:cNvPicPr>
            <a:picLocks noChangeAspect="1"/>
          </p:cNvPicPr>
          <p:nvPr/>
        </p:nvPicPr>
        <p:blipFill>
          <a:blip r:embed="rId7"/>
          <a:stretch>
            <a:fillRect/>
          </a:stretch>
        </p:blipFill>
        <p:spPr>
          <a:xfrm>
            <a:off x="5036085" y="4078369"/>
            <a:ext cx="3286102" cy="1934621"/>
          </a:xfrm>
          <a:prstGeom prst="rect">
            <a:avLst/>
          </a:prstGeom>
        </p:spPr>
      </p:pic>
      <p:pic>
        <p:nvPicPr>
          <p:cNvPr id="2" name="Picture 1">
            <a:extLst>
              <a:ext uri="{FF2B5EF4-FFF2-40B4-BE49-F238E27FC236}">
                <a16:creationId xmlns:a16="http://schemas.microsoft.com/office/drawing/2014/main" id="{29F8B685-F319-4CFF-B568-1117B46C32B7}"/>
              </a:ext>
            </a:extLst>
          </p:cNvPr>
          <p:cNvPicPr>
            <a:picLocks noChangeAspect="1"/>
          </p:cNvPicPr>
          <p:nvPr/>
        </p:nvPicPr>
        <p:blipFill>
          <a:blip r:embed="rId8"/>
          <a:stretch>
            <a:fillRect/>
          </a:stretch>
        </p:blipFill>
        <p:spPr>
          <a:xfrm>
            <a:off x="195290" y="4302014"/>
            <a:ext cx="3959738" cy="1922600"/>
          </a:xfrm>
          <a:prstGeom prst="rect">
            <a:avLst/>
          </a:prstGeom>
        </p:spPr>
      </p:pic>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extBox 7">
            <a:extLst>
              <a:ext uri="{FF2B5EF4-FFF2-40B4-BE49-F238E27FC236}">
                <a16:creationId xmlns:a16="http://schemas.microsoft.com/office/drawing/2014/main" id="{BD04C242-3526-4CAA-AD5A-E62FD6185F70}"/>
              </a:ext>
            </a:extLst>
          </p:cNvPr>
          <p:cNvSpPr txBox="1"/>
          <p:nvPr/>
        </p:nvSpPr>
        <p:spPr>
          <a:xfrm>
            <a:off x="4512295" y="3114093"/>
            <a:ext cx="5480346" cy="369332"/>
          </a:xfrm>
          <a:prstGeom prst="rect">
            <a:avLst/>
          </a:prstGeom>
          <a:noFill/>
        </p:spPr>
        <p:txBody>
          <a:bodyPr wrap="none" rtlCol="0">
            <a:spAutoFit/>
          </a:bodyPr>
          <a:lstStyle/>
          <a:p>
            <a:r>
              <a:rPr lang="fr-FR" dirty="0"/>
              <a:t>Mais la plupart comportent une dimension interactive</a:t>
            </a:r>
          </a:p>
        </p:txBody>
      </p:sp>
      <p:sp>
        <p:nvSpPr>
          <p:cNvPr id="9" name="Rectangle 8">
            <a:extLst>
              <a:ext uri="{FF2B5EF4-FFF2-40B4-BE49-F238E27FC236}">
                <a16:creationId xmlns:a16="http://schemas.microsoft.com/office/drawing/2014/main" id="{FBA87E50-38C3-4634-9B75-E182B20157A8}"/>
              </a:ext>
            </a:extLst>
          </p:cNvPr>
          <p:cNvSpPr/>
          <p:nvPr/>
        </p:nvSpPr>
        <p:spPr>
          <a:xfrm>
            <a:off x="76515" y="3251265"/>
            <a:ext cx="2951820" cy="923330"/>
          </a:xfrm>
          <a:prstGeom prst="rect">
            <a:avLst/>
          </a:prstGeom>
        </p:spPr>
        <p:txBody>
          <a:bodyPr wrap="square">
            <a:spAutoFit/>
          </a:bodyPr>
          <a:lstStyle/>
          <a:p>
            <a:r>
              <a:rPr lang="fr-FR" dirty="0"/>
              <a:t>Certains sites sont plutôt liés à la description de l’œuvre de l’écrivain :</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Pages personnelles issues de SPLA</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296788587"/>
              </p:ext>
            </p:extLst>
          </p:nvPr>
        </p:nvGraphicFramePr>
        <p:xfrm>
          <a:off x="-184075" y="131547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7" y="1334278"/>
            <a:ext cx="1022448" cy="2198259"/>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779828" cy="102080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a:t>facebook</a:t>
            </a:r>
            <a:endParaRPr lang="fr-FR" sz="1200" dirty="0"/>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Mondes</a:t>
            </a:r>
          </a:p>
          <a:p>
            <a:pPr algn="ctr"/>
            <a:r>
              <a:rPr lang="fr-FR" sz="80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389807" y="4623920"/>
            <a:ext cx="9789668" cy="2585323"/>
          </a:xfrm>
          <a:prstGeom prst="rect">
            <a:avLst/>
          </a:prstGeom>
          <a:noFill/>
        </p:spPr>
        <p:txBody>
          <a:bodyPr wrap="none" rtlCol="0">
            <a:spAutoFit/>
          </a:bodyPr>
          <a:lstStyle/>
          <a:p>
            <a:r>
              <a:rPr lang="fr-FR" dirty="0"/>
              <a:t>Une part mineure des pages sont liées à la présentation de l’auteur </a:t>
            </a:r>
          </a:p>
          <a:p>
            <a:r>
              <a:rPr lang="fr-FR" dirty="0"/>
              <a:t>et son œuvre uniquement. Les plateformes de blogs sont très populaires car permettant d’interagir, </a:t>
            </a:r>
          </a:p>
          <a:p>
            <a:r>
              <a:rPr lang="fr-FR" dirty="0"/>
              <a:t>d’écrire des billets….</a:t>
            </a:r>
            <a:br>
              <a:rPr lang="fr-FR" dirty="0"/>
            </a:br>
            <a:r>
              <a:rPr lang="fr-FR" dirty="0"/>
              <a:t> Les sites personnels ont d’ailleurs une audience négligeable, sauf </a:t>
            </a:r>
            <a:r>
              <a:rPr lang="fr-FR" dirty="0">
                <a:hlinkClick r:id="rId4"/>
              </a:rPr>
              <a:t>https://florvilhaveson.fr.gd/</a:t>
            </a:r>
            <a:r>
              <a:rPr lang="fr-FR" dirty="0"/>
              <a:t>, </a:t>
            </a:r>
            <a:br>
              <a:rPr lang="fr-FR" dirty="0"/>
            </a:br>
            <a:r>
              <a:rPr lang="fr-FR" dirty="0"/>
              <a:t>qui part son contenu foisonnant semble animer une véritable communauté, </a:t>
            </a:r>
          </a:p>
          <a:p>
            <a:r>
              <a:rPr lang="fr-FR" dirty="0"/>
              <a:t>Lui permettant d’attirer chaque jours près de 5700 visiteurs/jours (d’après </a:t>
            </a:r>
            <a:r>
              <a:rPr lang="fr-FR" dirty="0" err="1"/>
              <a:t>CleaWebStat</a:t>
            </a:r>
            <a:r>
              <a:rPr lang="fr-FR" dirty="0"/>
              <a:t>).</a:t>
            </a:r>
            <a:br>
              <a:rPr lang="fr-FR" dirty="0"/>
            </a:br>
            <a:endParaRPr lang="fr-FR" dirty="0"/>
          </a:p>
          <a:p>
            <a:br>
              <a:rPr lang="fr-FR" dirty="0"/>
            </a:br>
            <a:endParaRPr lang="fr-FR" dirty="0"/>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A propos des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615463"/>
            <a:ext cx="9367152" cy="1200329"/>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 dans une base de données LOD.</a:t>
            </a: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261070" y="834261"/>
            <a:ext cx="10984575" cy="4247317"/>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Des contributeurs différents par langue :</a:t>
            </a:r>
          </a:p>
          <a:p>
            <a:pPr lvl="1"/>
            <a:r>
              <a:rPr lang="fr-FR" dirty="0">
                <a:sym typeface="Wingdings" panose="05000000000000000000" pitchFamily="2" charset="2"/>
              </a:rPr>
              <a:t> 88% des articles haïtiens ont étés créés par le même contributeur -&gt; L’administrateur de Wikipédia </a:t>
            </a:r>
            <a:r>
              <a:rPr lang="fr-FR" dirty="0" err="1">
                <a:sym typeface="Wingdings" panose="05000000000000000000" pitchFamily="2" charset="2"/>
              </a:rPr>
              <a:t>Ht</a:t>
            </a:r>
            <a:endParaRPr lang="fr-FR" dirty="0">
              <a:sym typeface="Wingdings" panose="05000000000000000000" pitchFamily="2" charset="2"/>
            </a:endParaRPr>
          </a:p>
          <a:p>
            <a:pPr lvl="1"/>
            <a:r>
              <a:rPr lang="fr-FR" dirty="0">
                <a:sym typeface="Wingdings" panose="05000000000000000000" pitchFamily="2" charset="2"/>
              </a:rPr>
              <a:t> 4 contributeurs ont créés 30% des pages en français, pour une visibilité de la francophonie, belges, </a:t>
            </a:r>
            <a:r>
              <a:rPr lang="fr-FR" dirty="0" err="1">
                <a:sym typeface="Wingdings" panose="05000000000000000000" pitchFamily="2" charset="2"/>
              </a:rPr>
              <a:t>quebequois</a:t>
            </a:r>
            <a:r>
              <a:rPr lang="fr-FR" dirty="0">
                <a:sym typeface="Wingdings" panose="05000000000000000000" pitchFamily="2" charset="2"/>
              </a:rPr>
              <a:t>, souvent amateur d’art/littérature, universitaires ?</a:t>
            </a:r>
          </a:p>
          <a:p>
            <a:pPr lvl="1"/>
            <a:r>
              <a:rPr lang="fr-FR" dirty="0">
                <a:sym typeface="Wingdings" panose="05000000000000000000" pitchFamily="2" charset="2"/>
              </a:rPr>
              <a:t> 2 contributeurs sont à l’origine de 30% des pages en anglais : contributeurs canadien, étudiants haïtiens, </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7" name="Picture 4">
            <a:extLst>
              <a:ext uri="{FF2B5EF4-FFF2-40B4-BE49-F238E27FC236}">
                <a16:creationId xmlns:a16="http://schemas.microsoft.com/office/drawing/2014/main" id="{2A887B28-4F7D-4EC1-A404-A5C613D8D65C}"/>
              </a:ext>
            </a:extLst>
          </p:cNvPr>
          <p:cNvPicPr>
            <a:picLocks noChangeAspect="1"/>
          </p:cNvPicPr>
          <p:nvPr/>
        </p:nvPicPr>
        <p:blipFill rotWithShape="1">
          <a:blip r:embed="rId2"/>
          <a:srcRect r="11597"/>
          <a:stretch/>
        </p:blipFill>
        <p:spPr>
          <a:xfrm>
            <a:off x="3581401" y="4786395"/>
            <a:ext cx="2743200" cy="1865138"/>
          </a:xfrm>
          <a:prstGeom prst="rect">
            <a:avLst/>
          </a:prstGeom>
        </p:spPr>
      </p:pic>
      <p:sp>
        <p:nvSpPr>
          <p:cNvPr id="8" name="Title 4">
            <a:extLst>
              <a:ext uri="{FF2B5EF4-FFF2-40B4-BE49-F238E27FC236}">
                <a16:creationId xmlns:a16="http://schemas.microsoft.com/office/drawing/2014/main" id="{F5894A7C-D09D-49D2-AFFF-510885F099F6}"/>
              </a:ext>
            </a:extLst>
          </p:cNvPr>
          <p:cNvSpPr txBox="1">
            <a:spLocks/>
          </p:cNvSpPr>
          <p:nvPr/>
        </p:nvSpPr>
        <p:spPr>
          <a:xfrm>
            <a:off x="311700" y="445025"/>
            <a:ext cx="8520600" cy="623400"/>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Wikipédia, un espace de décolonisation de l’espace numérique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07028" y="1098640"/>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179575" y="2372396"/>
            <a:ext cx="4378122" cy="3139321"/>
          </a:xfrm>
          <a:prstGeom prst="rect">
            <a:avLst/>
          </a:prstGeom>
          <a:noFill/>
        </p:spPr>
        <p:txBody>
          <a:bodyPr wrap="none" rtlCol="0">
            <a:spAutoFit/>
          </a:bodyPr>
          <a:lstStyle/>
          <a:p>
            <a:r>
              <a:rPr lang="fr-FR" dirty="0"/>
              <a:t>Analyse cooccurrences réalisé sur </a:t>
            </a:r>
          </a:p>
          <a:p>
            <a:r>
              <a:rPr lang="fr-FR" dirty="0"/>
              <a:t>le corpus TXM à l’aide d’</a:t>
            </a:r>
            <a:r>
              <a:rPr lang="fr-FR" dirty="0" err="1"/>
              <a:t>Iramuteq</a:t>
            </a:r>
            <a:endParaRPr lang="fr-FR" dirty="0"/>
          </a:p>
          <a:p>
            <a:endParaRPr lang="fr-FR" dirty="0"/>
          </a:p>
          <a:p>
            <a:r>
              <a:rPr lang="fr-FR" dirty="0"/>
              <a:t>Une description de la vie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littéraires</a:t>
            </a:r>
          </a:p>
          <a:p>
            <a:pPr marL="285750" indent="-285750">
              <a:buFontTx/>
              <a:buChar char="-"/>
            </a:pPr>
            <a:r>
              <a:rPr lang="fr-FR" dirty="0"/>
              <a:t>Décrivant le type de littérature exercé</a:t>
            </a:r>
          </a:p>
          <a:p>
            <a:pPr marL="285750" indent="-285750">
              <a:buFontTx/>
              <a:buChar char="-"/>
            </a:pPr>
            <a:endParaRPr lang="fr-FR" dirty="0"/>
          </a:p>
          <a:p>
            <a:pPr marL="285750" indent="-285750">
              <a:buFontTx/>
              <a:buChar char="-"/>
            </a:pPr>
            <a:endParaRPr lang="fr-FR" dirty="0"/>
          </a:p>
          <a:p>
            <a:pPr marL="285750" indent="-285750">
              <a:buFontTx/>
              <a:buChar char="-"/>
            </a:pPr>
            <a:endParaRPr lang="fr-FR" dirty="0"/>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311700" y="445025"/>
            <a:ext cx="8520600" cy="623400"/>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dirty="0"/>
              <a:t>Espaces biographiques du SPLA et d’île en île</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73386" y="1584129"/>
            <a:ext cx="3121367" cy="646331"/>
          </a:xfrm>
          <a:prstGeom prst="rect">
            <a:avLst/>
          </a:prstGeom>
        </p:spPr>
        <p:txBody>
          <a:bodyPr wrap="non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t="13100" r="5222" b="974"/>
          <a:stretch/>
        </p:blipFill>
        <p:spPr bwMode="auto">
          <a:xfrm>
            <a:off x="3952568" y="1877961"/>
            <a:ext cx="5492998" cy="4980030"/>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700" y="445025"/>
            <a:ext cx="8520600" cy="62340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latin typeface="TimesNewRomanPSMT"/>
              </a:rPr>
              <a:t>Une description différente selon la source biographique</a:t>
            </a:r>
            <a:endParaRPr lang="fr-FR" dirty="0"/>
          </a:p>
        </p:txBody>
      </p:sp>
      <p:pic>
        <p:nvPicPr>
          <p:cNvPr id="7" name="Picture 6">
            <a:extLst>
              <a:ext uri="{FF2B5EF4-FFF2-40B4-BE49-F238E27FC236}">
                <a16:creationId xmlns:a16="http://schemas.microsoft.com/office/drawing/2014/main" id="{503784D8-23E1-467D-8483-019BA34A772E}"/>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9" name="Rectangle 8">
            <a:extLst>
              <a:ext uri="{FF2B5EF4-FFF2-40B4-BE49-F238E27FC236}">
                <a16:creationId xmlns:a16="http://schemas.microsoft.com/office/drawing/2014/main" id="{0554D4B9-228C-4004-B15E-57E34B64FF81}"/>
              </a:ext>
            </a:extLst>
          </p:cNvPr>
          <p:cNvSpPr/>
          <p:nvPr/>
        </p:nvSpPr>
        <p:spPr>
          <a:xfrm>
            <a:off x="473386" y="1584129"/>
            <a:ext cx="3418120" cy="646331"/>
          </a:xfrm>
          <a:prstGeom prst="rect">
            <a:avLst/>
          </a:prstGeom>
        </p:spPr>
        <p:txBody>
          <a:bodyPr wrap="square">
            <a:spAutoFit/>
          </a:bodyPr>
          <a:lstStyle/>
          <a:p>
            <a:r>
              <a:rPr lang="fr-FR" dirty="0">
                <a:latin typeface="TimesNewRomanPSMT"/>
              </a:rPr>
              <a:t>classification de Max </a:t>
            </a:r>
            <a:r>
              <a:rPr lang="fr-FR" dirty="0" err="1">
                <a:latin typeface="TimesNewRomanPSMT"/>
              </a:rPr>
              <a:t>Reinert</a:t>
            </a:r>
            <a:r>
              <a:rPr lang="fr-FR" dirty="0">
                <a:latin typeface="TimesNewRomanPSMT"/>
              </a:rPr>
              <a:t> et</a:t>
            </a:r>
          </a:p>
          <a:p>
            <a:r>
              <a:rPr lang="fr-FR" dirty="0"/>
              <a:t>AFC sur variables illustratives</a:t>
            </a:r>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19D613B-C772-4880-BE47-FBDC7E14A47B}"/>
              </a:ext>
            </a:extLst>
          </p:cNvPr>
          <p:cNvSpPr>
            <a:spLocks noGrp="1"/>
          </p:cNvSpPr>
          <p:nvPr>
            <p:ph type="sldNum" sz="quarter" idx="12"/>
          </p:nvPr>
        </p:nvSpPr>
        <p:spPr/>
        <p:txBody>
          <a:bodyPr/>
          <a:lstStyle/>
          <a:p>
            <a:fld id="{4FAB73BC-B049-4115-A692-8D63A059BFB8}" type="slidenum">
              <a:rPr lang="en-US" smtClean="0"/>
              <a:t>52</a:t>
            </a:fld>
            <a:endParaRPr lang="en-US" dirty="0"/>
          </a:p>
        </p:txBody>
      </p:sp>
      <p:sp>
        <p:nvSpPr>
          <p:cNvPr id="8" name="ZoneTexte 7">
            <a:extLst>
              <a:ext uri="{FF2B5EF4-FFF2-40B4-BE49-F238E27FC236}">
                <a16:creationId xmlns:a16="http://schemas.microsoft.com/office/drawing/2014/main" id="{507F0C12-F3C2-42D6-9D34-DF9F2946653C}"/>
              </a:ext>
            </a:extLst>
          </p:cNvPr>
          <p:cNvSpPr txBox="1"/>
          <p:nvPr/>
        </p:nvSpPr>
        <p:spPr>
          <a:xfrm>
            <a:off x="562900" y="1183600"/>
            <a:ext cx="9733548" cy="923330"/>
          </a:xfrm>
          <a:prstGeom prst="rect">
            <a:avLst/>
          </a:prstGeom>
          <a:noFill/>
        </p:spPr>
        <p:txBody>
          <a:bodyPr wrap="square" rtlCol="0">
            <a:spAutoFit/>
          </a:bodyPr>
          <a:lstStyle/>
          <a:p>
            <a:pPr marL="285750" indent="-285750">
              <a:buFont typeface="Arial" panose="020B0604020202020204" pitchFamily="34" charset="0"/>
              <a:buChar char="•"/>
            </a:pPr>
            <a:r>
              <a:rPr lang="fr-FR" dirty="0"/>
              <a:t>Le quart des notices d’</a:t>
            </a:r>
            <a:r>
              <a:rPr lang="fr-FR" i="1" dirty="0"/>
              <a:t>île-en-île</a:t>
            </a:r>
            <a:r>
              <a:rPr lang="fr-FR" dirty="0"/>
              <a:t> a été rédigé par une dizaine d’individus :</a:t>
            </a: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endParaRPr lang="fr-FR" dirty="0">
              <a:sym typeface="Wingdings" panose="05000000000000000000" pitchFamily="2" charset="2"/>
            </a:endParaRPr>
          </a:p>
        </p:txBody>
      </p:sp>
      <p:pic>
        <p:nvPicPr>
          <p:cNvPr id="10" name="Picture 9">
            <a:extLst>
              <a:ext uri="{FF2B5EF4-FFF2-40B4-BE49-F238E27FC236}">
                <a16:creationId xmlns:a16="http://schemas.microsoft.com/office/drawing/2014/main" id="{2D317BA4-D426-481A-A971-114D48E3DF4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288026"/>
            <a:ext cx="1209868" cy="5068324"/>
          </a:xfrm>
          <a:prstGeom prst="rect">
            <a:avLst/>
          </a:prstGeom>
        </p:spPr>
      </p:pic>
      <p:sp>
        <p:nvSpPr>
          <p:cNvPr id="5" name="Title 1">
            <a:extLst>
              <a:ext uri="{FF2B5EF4-FFF2-40B4-BE49-F238E27FC236}">
                <a16:creationId xmlns:a16="http://schemas.microsoft.com/office/drawing/2014/main" id="{163EDED6-4EF5-4D96-8CDE-44D265E09C2E}"/>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des contributeurs biographes d’île-en-ile </a:t>
            </a:r>
          </a:p>
        </p:txBody>
      </p:sp>
      <p:pic>
        <p:nvPicPr>
          <p:cNvPr id="2" name="Picture 1">
            <a:extLst>
              <a:ext uri="{FF2B5EF4-FFF2-40B4-BE49-F238E27FC236}">
                <a16:creationId xmlns:a16="http://schemas.microsoft.com/office/drawing/2014/main" id="{A193091F-1E66-4B28-84EF-35B62D80279D}"/>
              </a:ext>
            </a:extLst>
          </p:cNvPr>
          <p:cNvPicPr>
            <a:picLocks noChangeAspect="1"/>
          </p:cNvPicPr>
          <p:nvPr/>
        </p:nvPicPr>
        <p:blipFill>
          <a:blip r:embed="rId3"/>
          <a:stretch>
            <a:fillRect/>
          </a:stretch>
        </p:blipFill>
        <p:spPr>
          <a:xfrm>
            <a:off x="2237976" y="1645265"/>
            <a:ext cx="5653179" cy="3223137"/>
          </a:xfrm>
          <a:prstGeom prst="rect">
            <a:avLst/>
          </a:prstGeom>
        </p:spPr>
      </p:pic>
      <p:pic>
        <p:nvPicPr>
          <p:cNvPr id="9" name="Graphic 8">
            <a:extLst>
              <a:ext uri="{FF2B5EF4-FFF2-40B4-BE49-F238E27FC236}">
                <a16:creationId xmlns:a16="http://schemas.microsoft.com/office/drawing/2014/main" id="{025E6954-EC60-4025-A2A9-5D7A972F1C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8174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p:txBody>
          <a:bodyPr>
            <a:normAutofit/>
          </a:bodyPr>
          <a:lstStyle/>
          <a:p>
            <a:r>
              <a:rPr lang="fr-FR" sz="4000"/>
              <a:t>Du côté du contenu web fournis par île-en-île</a:t>
            </a:r>
            <a:endParaRPr lang="fr-FR" sz="4000"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53</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a:blip r:embed="rId2"/>
          <a:stretch>
            <a:fillRect/>
          </a:stretch>
        </p:blipFill>
        <p:spPr>
          <a:xfrm>
            <a:off x="1903617" y="1408778"/>
            <a:ext cx="7230833" cy="3182887"/>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228600"/>
            <a:ext cx="796907" cy="796907"/>
          </a:xfrm>
          <a:prstGeom prst="rect">
            <a:avLst/>
          </a:prstGeom>
        </p:spPr>
      </p:pic>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fontScale="90000"/>
          </a:bodyPr>
          <a:lstStyle/>
          <a:p>
            <a:r>
              <a:rPr lang="fr-FR" sz="4000" dirty="0"/>
              <a:t>Mieux décrire un espace émergeant et ses acteurs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1113627"/>
          </a:xfrm>
        </p:spPr>
        <p:txBody>
          <a:bodyPr>
            <a:normAutofit fontScale="92500" lnSpcReduction="20000"/>
          </a:bodyPr>
          <a:lstStyle/>
          <a:p>
            <a:r>
              <a:rPr lang="fr-FR" sz="2000" dirty="0"/>
              <a:t>La description biographique des acteurs émergeants est souvent textuelle et contient de nombreuses informations intéressantes, exemples des dates de naissance et mort. </a:t>
            </a:r>
          </a:p>
          <a:p>
            <a:r>
              <a:rPr lang="fr-FR" sz="2000" dirty="0"/>
              <a:t>Cependant le discours biographique est suffisamment normé pour pouvoir imaginer extraire des caractéristiques à partir de routines discursives.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136601"/>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767518"/>
          </a:xfrm>
          <a:prstGeom prst="rect">
            <a:avLst/>
          </a:prstGeom>
          <a:noFill/>
        </p:spPr>
        <p:txBody>
          <a:bodyPr wrap="square" rtlCol="0">
            <a:spAutoFit/>
          </a:bodyPr>
          <a:lstStyle/>
          <a:p>
            <a:pPr>
              <a:lnSpc>
                <a:spcPct val="114000"/>
              </a:lnSpc>
            </a:pPr>
            <a:r>
              <a:rPr lang="fr-FR" sz="2000" dirty="0"/>
              <a:t>Quels peuvent être les autres apports du TAL?</a:t>
            </a:r>
          </a:p>
          <a:p>
            <a:pPr marL="285750" indent="-285750">
              <a:lnSpc>
                <a:spcPct val="114000"/>
              </a:lnSpc>
              <a:buFont typeface="Arial" panose="020B0604020202020204" pitchFamily="34" charset="0"/>
              <a:buChar char="•"/>
            </a:pPr>
            <a:r>
              <a:rPr lang="fr-FR" sz="2000" dirty="0"/>
              <a:t>Repérage d’entités nommées : lieux, noms propres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54</a:t>
            </a:fld>
            <a:endParaRPr lang="en-US" dirty="0"/>
          </a:p>
        </p:txBody>
      </p:sp>
      <p:pic>
        <p:nvPicPr>
          <p:cNvPr id="7" name="Graphic 6">
            <a:extLst>
              <a:ext uri="{FF2B5EF4-FFF2-40B4-BE49-F238E27FC236}">
                <a16:creationId xmlns:a16="http://schemas.microsoft.com/office/drawing/2014/main" id="{DAB38716-0DA0-4608-803A-B69A16BA639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280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normAutofit/>
          </a:bodyPr>
          <a:lstStyle/>
          <a:p>
            <a:r>
              <a:rPr lang="fr-FR" sz="4000" dirty="0"/>
              <a:t>Utilisation du TAL pour 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63561"/>
            <a:ext cx="1209868" cy="539278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7" name="Graphic 6">
            <a:extLst>
              <a:ext uri="{FF2B5EF4-FFF2-40B4-BE49-F238E27FC236}">
                <a16:creationId xmlns:a16="http://schemas.microsoft.com/office/drawing/2014/main" id="{247B4187-CA38-4923-980E-C45E1A2E85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fontScale="90000"/>
          </a:bodyPr>
          <a:lstStyle/>
          <a:p>
            <a:r>
              <a:rPr lang="fr-FR" sz="4000" dirty="0"/>
              <a:t>Utilisation du TAL pour 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 </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02890"/>
            <a:ext cx="1209868" cy="5353460"/>
          </a:xfrm>
          <a:prstGeom prst="rect">
            <a:avLst/>
          </a:prstGeom>
        </p:spPr>
      </p:pic>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pic>
        <p:nvPicPr>
          <p:cNvPr id="12" name="Graphic 11">
            <a:extLst>
              <a:ext uri="{FF2B5EF4-FFF2-40B4-BE49-F238E27FC236}">
                <a16:creationId xmlns:a16="http://schemas.microsoft.com/office/drawing/2014/main" id="{E20FDEE7-C79F-4148-8F02-9FF0AD7ED60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p:txBody>
          <a:bodyPr/>
          <a:lstStyle/>
          <a:p>
            <a:r>
              <a:rPr lang="fr-FR" dirty="0"/>
              <a:t>La porte fermée de </a:t>
            </a:r>
            <a:r>
              <a:rPr lang="fr-FR" dirty="0" err="1"/>
              <a:t>facebook</a:t>
            </a:r>
            <a:endParaRPr lang="fr-FR" dirty="0"/>
          </a:p>
          <a:p>
            <a:r>
              <a:rPr lang="fr-FR" dirty="0"/>
              <a:t>Twitter, un espace littéraire à 280 caractère ? </a:t>
            </a:r>
            <a:r>
              <a:rPr lang="fr-FR" dirty="0">
                <a:hlinkClick r:id="rId5"/>
              </a:rPr>
              <a:t>#covidpoème</a:t>
            </a:r>
            <a:endParaRPr lang="fr-FR" dirty="0"/>
          </a:p>
          <a:p>
            <a:r>
              <a:rPr lang="fr-FR" dirty="0" err="1"/>
              <a:t>Inkitt</a:t>
            </a:r>
            <a:r>
              <a:rPr lang="fr-FR" dirty="0"/>
              <a:t> / Wattpad des plateformes </a:t>
            </a:r>
            <a:r>
              <a:rPr lang="fr-FR"/>
              <a:t>littéraires sociales</a:t>
            </a:r>
          </a:p>
          <a:p>
            <a:pPr marL="0" indent="0">
              <a:buNone/>
            </a:pPr>
            <a:endParaRPr lang="fr-FR" dirty="0"/>
          </a:p>
          <a:p>
            <a:endParaRPr lang="fr-FR" dirty="0"/>
          </a:p>
          <a:p>
            <a:endParaRPr lang="fr-FR" dirty="0"/>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732089" y="1720835"/>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du </a:t>
            </a:r>
            <a:r>
              <a:rPr lang="fr-FR"/>
              <a:t>Web social, </a:t>
            </a:r>
            <a:r>
              <a:rPr lang="fr-FR" dirty="0"/>
              <a:t>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27892" y="21225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430"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7079309" y="1912771"/>
            <a:ext cx="2743200" cy="1383738"/>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3" y="1570249"/>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3097"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803097" y="2089591"/>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81055" y="1572349"/>
            <a:ext cx="3185411" cy="369332"/>
          </a:xfrm>
          <a:prstGeom prst="rect">
            <a:avLst/>
          </a:prstGeom>
          <a:noFill/>
        </p:spPr>
        <p:txBody>
          <a:bodyPr wrap="square" rtlCol="0">
            <a:spAutoFit/>
          </a:bodyPr>
          <a:lstStyle/>
          <a:p>
            <a:r>
              <a:rPr lang="fr-FR" dirty="0"/>
              <a:t>Réseaux d’acteurs ?</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60</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466531" y="341216"/>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dirty="0"/>
              <a:t>Pour faire suite à </a:t>
            </a:r>
          </a:p>
          <a:p>
            <a:pPr algn="ctr"/>
            <a:r>
              <a:rPr lang="fr-FR" sz="36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17" y="2174474"/>
            <a:ext cx="5916834" cy="3328219"/>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6601" y="2995156"/>
            <a:ext cx="3097161" cy="2322871"/>
          </a:xfrm>
          <a:prstGeom prst="rect">
            <a:avLst/>
          </a:prstGeom>
        </p:spPr>
      </p:pic>
      <p:sp>
        <p:nvSpPr>
          <p:cNvPr id="15" name="Rectangle 14">
            <a:extLst>
              <a:ext uri="{FF2B5EF4-FFF2-40B4-BE49-F238E27FC236}">
                <a16:creationId xmlns:a16="http://schemas.microsoft.com/office/drawing/2014/main" id="{FC1DD7B6-5B49-4DF8-848D-37736A560B54}"/>
              </a:ext>
            </a:extLst>
          </p:cNvPr>
          <p:cNvSpPr/>
          <p:nvPr/>
        </p:nvSpPr>
        <p:spPr>
          <a:xfrm>
            <a:off x="7332702" y="2397846"/>
            <a:ext cx="2424062" cy="369332"/>
          </a:xfrm>
          <a:prstGeom prst="rect">
            <a:avLst/>
          </a:prstGeom>
        </p:spPr>
        <p:txBody>
          <a:bodyPr wrap="none">
            <a:spAutoFit/>
          </a:bodyPr>
          <a:lstStyle/>
          <a:p>
            <a:r>
              <a:rPr lang="fr-FR" dirty="0"/>
              <a:t>22 janvier 2020 à Lyon</a:t>
            </a:r>
          </a:p>
        </p:txBody>
      </p:sp>
      <p:sp>
        <p:nvSpPr>
          <p:cNvPr id="17" name="Arrow: Right 16">
            <a:extLst>
              <a:ext uri="{FF2B5EF4-FFF2-40B4-BE49-F238E27FC236}">
                <a16:creationId xmlns:a16="http://schemas.microsoft.com/office/drawing/2014/main" id="{BCFDDC53-0739-4332-98E3-A9403ABF93AD}"/>
              </a:ext>
            </a:extLst>
          </p:cNvPr>
          <p:cNvSpPr/>
          <p:nvPr/>
        </p:nvSpPr>
        <p:spPr>
          <a:xfrm>
            <a:off x="6764594" y="3726426"/>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4002</TotalTime>
  <Words>2914</Words>
  <Application>Microsoft Office PowerPoint</Application>
  <PresentationFormat>Widescreen</PresentationFormat>
  <Paragraphs>455</Paragraphs>
  <Slides>61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PowerPoint Presentation</vt:lpstr>
      <vt:lpstr>Cartographier le Web et le visualiser…</vt:lpstr>
      <vt:lpstr>PowerPoint Presentation</vt:lpstr>
      <vt:lpstr>II. Croiser Web sémantique et contenus participatifs </vt:lpstr>
      <vt:lpstr>Point de départ </vt:lpstr>
      <vt:lpstr> Sur la base d’une liste de référence web</vt:lpstr>
      <vt:lpstr>Changement de paradigme</vt:lpstr>
      <vt:lpstr>Sources et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PowerPoint Presentation</vt:lpstr>
      <vt:lpstr>PowerPoint Presentation</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Pages personnelles issues de SPLA - Un voyage dans le temps</vt:lpstr>
      <vt:lpstr>Pages personnelles issues de SPLA</vt:lpstr>
      <vt:lpstr>A propos des pages Wikipédia</vt:lpstr>
      <vt:lpstr>PowerPoint Presentation</vt:lpstr>
      <vt:lpstr>PowerPoint Presentation</vt:lpstr>
      <vt:lpstr>PowerPoint Presentation</vt:lpstr>
      <vt:lpstr>PowerPoint Presentation</vt:lpstr>
      <vt:lpstr>PowerPoint Presentation</vt:lpstr>
      <vt:lpstr>Du côté du contenu web fournis par île-en-île</vt:lpstr>
      <vt:lpstr>Mieux décrire un espace émergeant et ses acteurs</vt:lpstr>
      <vt:lpstr>Utilisation du TAL pour obtenir des données biographiques…</vt:lpstr>
      <vt:lpstr>Utilisation du TAL pour lier les biographies sur des entités plus vastes…</vt:lpstr>
      <vt:lpstr>Un espace encore à explorer : </vt:lpstr>
      <vt:lpstr>V. Retour d’expérience</vt:lpstr>
      <vt:lpstr>PowerPoint Presentation</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338</cp:revision>
  <dcterms:created xsi:type="dcterms:W3CDTF">2020-01-21T15:26:20Z</dcterms:created>
  <dcterms:modified xsi:type="dcterms:W3CDTF">2021-02-03T13:26:03Z</dcterms:modified>
</cp:coreProperties>
</file>